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Manrope"/>
      <p:regular r:id="rId14"/>
      <p:bold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anrope-bold.fntdata"/><Relationship Id="rId14" Type="http://schemas.openxmlformats.org/officeDocument/2006/relationships/font" Target="fonts/Manrop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5ac95a69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5ac95a69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64d578cfd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64d578cfd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5ad7260ab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5ad7260ab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Johannes: </a:t>
            </a:r>
            <a:r>
              <a:rPr lang="en" sz="1000">
                <a:solidFill>
                  <a:schemeClr val="dk1"/>
                </a:solidFill>
              </a:rPr>
              <a:t>if there is a second text, pls add. in his facebook post there a lot of those text. we (he? you?) should collect them all - make a collection, each with date of publishing. this will be be already part of the exhibition</a:t>
            </a:r>
            <a:endParaRPr sz="1000">
              <a:solidFill>
                <a:schemeClr val="dk1"/>
              </a:solidFill>
            </a:endParaRPr>
          </a:p>
          <a:p>
            <a:pPr indent="0" lvl="0" marL="0" rtl="0" algn="l">
              <a:spcBef>
                <a:spcPts val="0"/>
              </a:spcBef>
              <a:spcAft>
                <a:spcPts val="0"/>
              </a:spcAft>
              <a:buNone/>
            </a:pPr>
            <a:r>
              <a:rPr lang="en" sz="1000">
                <a:solidFill>
                  <a:schemeClr val="dk1"/>
                </a:solidFill>
              </a:rPr>
              <a:t>Shazeb: Yes, I will collect all his notes from IG / Fb for the exhibition and publication. My approach to this brochure (vs upcoming project publication) was just to give a taste of things knowing that most people would consume this while being in Tenna (with the QR code, general info) or online. As the upcoming publication will capture a lot of the details with lots of images of the objects, post-musings, the Gian connection, handwritten notes, etc I was thinking of making that the real deal with the details. And leaving the brochure to just touch upon the project. Hence, just a little poem extract for now that contextualises the subject of grass. What do you think? Should we add more poems / text here?</a:t>
            </a:r>
            <a:endParaRPr sz="10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Ok - leave it like it 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5ad7260ab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5ad7260ab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56eb5fd1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56eb5fd1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56eb5fd1a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56eb5fd1a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56eb5fd1a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56eb5fd1a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56eb5fd1a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56eb5fd1a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5.jpg"/><Relationship Id="rId5" Type="http://schemas.openxmlformats.org/officeDocument/2006/relationships/image" Target="../media/image9.jpg"/><Relationship Id="rId6"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hyperlink" Target="http://www.artsafiental.ch" TargetMode="External"/><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0738" l="27951" r="12802" t="0"/>
          <a:stretch/>
        </p:blipFill>
        <p:spPr>
          <a:xfrm>
            <a:off x="4572000" y="0"/>
            <a:ext cx="4572001" cy="4591051"/>
          </a:xfrm>
          <a:prstGeom prst="rect">
            <a:avLst/>
          </a:prstGeom>
          <a:noFill/>
          <a:ln>
            <a:noFill/>
          </a:ln>
        </p:spPr>
      </p:pic>
      <p:sp>
        <p:nvSpPr>
          <p:cNvPr id="55" name="Google Shape;55;p13"/>
          <p:cNvSpPr txBox="1"/>
          <p:nvPr/>
        </p:nvSpPr>
        <p:spPr>
          <a:xfrm>
            <a:off x="4724400" y="4667250"/>
            <a:ext cx="24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AA84F"/>
                </a:solidFill>
                <a:latin typeface="Manrope"/>
                <a:ea typeface="Manrope"/>
                <a:cs typeface="Manrope"/>
                <a:sym typeface="Manrope"/>
              </a:rPr>
              <a:t>Grass Museum</a:t>
            </a:r>
            <a:endParaRPr b="1">
              <a:solidFill>
                <a:srgbClr val="6AA84F"/>
              </a:solidFill>
              <a:latin typeface="Manrope"/>
              <a:ea typeface="Manrope"/>
              <a:cs typeface="Manrope"/>
              <a:sym typeface="Manrope"/>
            </a:endParaRPr>
          </a:p>
        </p:txBody>
      </p:sp>
      <p:pic>
        <p:nvPicPr>
          <p:cNvPr id="56" name="Google Shape;56;p13"/>
          <p:cNvPicPr preferRelativeResize="0"/>
          <p:nvPr/>
        </p:nvPicPr>
        <p:blipFill>
          <a:blip r:embed="rId4">
            <a:alphaModFix/>
          </a:blip>
          <a:stretch>
            <a:fillRect/>
          </a:stretch>
        </p:blipFill>
        <p:spPr>
          <a:xfrm>
            <a:off x="7743825" y="4770238"/>
            <a:ext cx="1209675" cy="194225"/>
          </a:xfrm>
          <a:prstGeom prst="rect">
            <a:avLst/>
          </a:prstGeom>
          <a:noFill/>
          <a:ln>
            <a:noFill/>
          </a:ln>
        </p:spPr>
      </p:pic>
      <p:sp>
        <p:nvSpPr>
          <p:cNvPr id="57" name="Google Shape;57;p13"/>
          <p:cNvSpPr txBox="1"/>
          <p:nvPr/>
        </p:nvSpPr>
        <p:spPr>
          <a:xfrm>
            <a:off x="240975" y="265950"/>
            <a:ext cx="4094400" cy="4448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200">
                <a:solidFill>
                  <a:srgbClr val="6AA84F"/>
                </a:solidFill>
                <a:latin typeface="Manrope"/>
                <a:ea typeface="Manrope"/>
                <a:cs typeface="Manrope"/>
                <a:sym typeface="Manrope"/>
              </a:rPr>
              <a:t>GRASS MUSEUM</a:t>
            </a:r>
            <a:endParaRPr b="1" sz="2200">
              <a:solidFill>
                <a:srgbClr val="6AA84F"/>
              </a:solidFill>
              <a:latin typeface="Manrope"/>
              <a:ea typeface="Manrope"/>
              <a:cs typeface="Manrope"/>
              <a:sym typeface="Manrope"/>
            </a:endParaRPr>
          </a:p>
          <a:p>
            <a:pPr indent="0" lvl="0" marL="0" rtl="0" algn="just">
              <a:spcBef>
                <a:spcPts val="0"/>
              </a:spcBef>
              <a:spcAft>
                <a:spcPts val="0"/>
              </a:spcAft>
              <a:buNone/>
            </a:pPr>
            <a:r>
              <a:t/>
            </a:r>
            <a:endParaRPr b="1" sz="12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The Grass Museum </a:t>
            </a:r>
            <a:r>
              <a:rPr lang="en" sz="900">
                <a:solidFill>
                  <a:srgbClr val="434343"/>
                </a:solidFill>
                <a:latin typeface="Manrope"/>
                <a:ea typeface="Manrope"/>
                <a:cs typeface="Manrope"/>
                <a:sym typeface="Manrope"/>
              </a:rPr>
              <a:t>by Dharmendra Prasad was part of the Art Safiental Biennale 2022 and was developed during his stay at the ILEA Residency between June and September 2022.</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Artistic director: Johannes M. Hedinger (ILEA, Art Safiental)</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Curators: Shazeb Shaikh, Johannes M. Hedinger</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Producer: Benedikt Joos (ILEA, Beverin Nature Park)</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Collaborators: Gian Pedretti, Olive Lopez, Ditmar Zorn &amp; Olaf Thomsen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b="1" lang="en" sz="900">
                <a:solidFill>
                  <a:srgbClr val="434343"/>
                </a:solidFill>
                <a:latin typeface="Manrope"/>
                <a:ea typeface="Manrope"/>
                <a:cs typeface="Manrope"/>
                <a:sym typeface="Manrope"/>
              </a:rPr>
              <a:t>Produced by </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Institute for Land and Environmental Art (ILEA), Beverin Nature Park and Environmental Art Exchange (EAE) for Art Safiental 2022 with support from the To-gather grant by Pro Helvetia - Swiss Arts Council (New Delhi)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We’re grateful to farmer Josi Messmer for his site, Moss, a 130 year old barn in Tenna that has temporarily transformed into the Grass Museum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b="1" lang="en" sz="900">
                <a:solidFill>
                  <a:srgbClr val="434343"/>
                </a:solidFill>
                <a:latin typeface="Manrope"/>
                <a:ea typeface="Manrope"/>
                <a:cs typeface="Manrope"/>
                <a:sym typeface="Manrope"/>
              </a:rPr>
              <a:t>Thank you!</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Municipality of Safiental, Lena Witschi, Rhea Braunwalder, Bruno Steiner, Sarah Bahr, Akash Sharma, Alex Messmer, Thomas &amp; Tanja Buchli, Sascha Skraban, Jolanda Rechsteiner, Othmar Arnold, Barbara &amp; Stefan Joos, Sebi Nauck, Martin Schaufelberger, Dominik Landwehr, Jeremie Sarbach, Kaspar König, Gita Khandagle, Susanna Pedretti, Piera Vogel, Tara Lasrado, our friends at Versam Kunst Garage, Berghotel Alpenblick &amp; Alps Art Academy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b="1" lang="en" sz="900">
                <a:solidFill>
                  <a:srgbClr val="434343"/>
                </a:solidFill>
                <a:latin typeface="Manrope"/>
                <a:ea typeface="Manrope"/>
                <a:cs typeface="Manrope"/>
                <a:sym typeface="Manrope"/>
              </a:rPr>
              <a:t>Images by </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Dharmendra Prasad, Gita Khandagle, Matthias Kunfermann &amp; Mirja Busch  </a:t>
            </a:r>
            <a:endParaRPr sz="900">
              <a:solidFill>
                <a:srgbClr val="434343"/>
              </a:solidFill>
              <a:latin typeface="Manrope"/>
              <a:ea typeface="Manrope"/>
              <a:cs typeface="Manrope"/>
              <a:sym typeface="Manrop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nvSpPr>
        <p:spPr>
          <a:xfrm>
            <a:off x="4928300" y="801600"/>
            <a:ext cx="3924300" cy="354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000">
                <a:solidFill>
                  <a:srgbClr val="434343"/>
                </a:solidFill>
                <a:latin typeface="Manrope"/>
                <a:ea typeface="Manrope"/>
                <a:cs typeface="Manrope"/>
                <a:sym typeface="Manrope"/>
              </a:rPr>
              <a:t>Notes from the hay fields of Thomas Buchli (local farmer)</a:t>
            </a:r>
            <a:endParaRPr b="1" sz="10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t/>
            </a:r>
            <a:endParaRPr sz="10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1.</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Machines widen the gap between the human body and land.</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2.</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Grasses smell intense - in the last 20 years there is a shift in the characters and intensity of the smell of these grasses.</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3.</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Haying is pain, cutting grasses with machines results in the pain in the arms. Pleasure also comes when the work gets done.</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4.</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How to avoid walking in the cutting process of grass? Thomas is working to build a hay-cutting robot.</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5.</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When a farmer works under big companies, then a farmer loses his freedom.</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Clr>
                <a:schemeClr val="dk1"/>
              </a:buClr>
              <a:buSzPts val="1100"/>
              <a:buFont typeface="Arial"/>
              <a:buNone/>
            </a:pPr>
            <a:r>
              <a:rPr lang="en" sz="900">
                <a:solidFill>
                  <a:srgbClr val="434343"/>
                </a:solidFill>
                <a:latin typeface="Manrope"/>
                <a:ea typeface="Manrope"/>
                <a:cs typeface="Manrope"/>
                <a:sym typeface="Manrope"/>
              </a:rPr>
              <a:t>6.</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Haying is about being alert to the future crisis, biodiversity and beauty of the landscape.</a:t>
            </a:r>
            <a:endParaRPr sz="900">
              <a:solidFill>
                <a:srgbClr val="434343"/>
              </a:solidFill>
              <a:latin typeface="Manrope"/>
              <a:ea typeface="Manrope"/>
              <a:cs typeface="Manrope"/>
              <a:sym typeface="Manrope"/>
            </a:endParaRPr>
          </a:p>
        </p:txBody>
      </p:sp>
      <p:sp>
        <p:nvSpPr>
          <p:cNvPr id="63" name="Google Shape;63;p14"/>
          <p:cNvSpPr txBox="1"/>
          <p:nvPr/>
        </p:nvSpPr>
        <p:spPr>
          <a:xfrm>
            <a:off x="4928300" y="240950"/>
            <a:ext cx="177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3C47D"/>
                </a:solidFill>
                <a:latin typeface="Manrope"/>
                <a:ea typeface="Manrope"/>
                <a:cs typeface="Manrope"/>
                <a:sym typeface="Manrope"/>
              </a:rPr>
              <a:t>OBSERVATION</a:t>
            </a:r>
            <a:endParaRPr b="1" sz="1800">
              <a:solidFill>
                <a:srgbClr val="93C47D"/>
              </a:solidFill>
              <a:latin typeface="Manrope"/>
              <a:ea typeface="Manrope"/>
              <a:cs typeface="Manrope"/>
              <a:sym typeface="Manrope"/>
            </a:endParaRPr>
          </a:p>
        </p:txBody>
      </p:sp>
      <p:pic>
        <p:nvPicPr>
          <p:cNvPr id="64" name="Google Shape;64;p14"/>
          <p:cNvPicPr preferRelativeResize="0"/>
          <p:nvPr/>
        </p:nvPicPr>
        <p:blipFill>
          <a:blip r:embed="rId3">
            <a:alphaModFix/>
          </a:blip>
          <a:stretch>
            <a:fillRect/>
          </a:stretch>
        </p:blipFill>
        <p:spPr>
          <a:xfrm>
            <a:off x="0" y="841325"/>
            <a:ext cx="4623498" cy="34608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nvSpPr>
        <p:spPr>
          <a:xfrm>
            <a:off x="4928300" y="2624750"/>
            <a:ext cx="3090300" cy="1877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 sz="1000">
                <a:solidFill>
                  <a:srgbClr val="434343"/>
                </a:solidFill>
                <a:latin typeface="Manrope"/>
                <a:ea typeface="Manrope"/>
                <a:cs typeface="Manrope"/>
                <a:sym typeface="Manrope"/>
              </a:rPr>
              <a:t>A grass is a book. </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rPr i="1" lang="en" sz="1000">
                <a:solidFill>
                  <a:srgbClr val="434343"/>
                </a:solidFill>
                <a:latin typeface="Manrope"/>
                <a:ea typeface="Manrope"/>
                <a:cs typeface="Manrope"/>
                <a:sym typeface="Manrope"/>
              </a:rPr>
              <a:t>A grassland is a library of civilization. </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rPr i="1" lang="en" sz="1000">
                <a:solidFill>
                  <a:srgbClr val="434343"/>
                </a:solidFill>
                <a:latin typeface="Manrope"/>
                <a:ea typeface="Manrope"/>
                <a:cs typeface="Manrope"/>
                <a:sym typeface="Manrope"/>
              </a:rPr>
              <a:t>A grass is a personality, who cares and makes life.</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rPr i="1" lang="en" sz="1000">
                <a:solidFill>
                  <a:srgbClr val="434343"/>
                </a:solidFill>
                <a:latin typeface="Manrope"/>
                <a:ea typeface="Manrope"/>
                <a:cs typeface="Manrope"/>
                <a:sym typeface="Manrope"/>
              </a:rPr>
              <a:t>I also want to be a grass in future. </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rPr i="1" lang="en" sz="1000">
                <a:solidFill>
                  <a:srgbClr val="434343"/>
                </a:solidFill>
                <a:latin typeface="Manrope"/>
                <a:ea typeface="Manrope"/>
                <a:cs typeface="Manrope"/>
                <a:sym typeface="Manrope"/>
              </a:rPr>
              <a:t>My grassness will travel to stones and hide inside the wrinkles of an old man. </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rPr i="1" lang="en" sz="1000">
                <a:solidFill>
                  <a:srgbClr val="434343"/>
                </a:solidFill>
                <a:latin typeface="Manrope"/>
                <a:ea typeface="Manrope"/>
                <a:cs typeface="Manrope"/>
                <a:sym typeface="Manrope"/>
              </a:rPr>
              <a:t>My grassness will rest on a flower and gaze stars. </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rPr i="1" lang="en" sz="1000">
                <a:solidFill>
                  <a:srgbClr val="434343"/>
                </a:solidFill>
                <a:latin typeface="Manrope"/>
                <a:ea typeface="Manrope"/>
                <a:cs typeface="Manrope"/>
                <a:sym typeface="Manrope"/>
              </a:rPr>
              <a:t>My grassness will navigate a old book to learn how to forget.</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t/>
            </a:r>
            <a:endParaRPr i="1" sz="1000">
              <a:solidFill>
                <a:srgbClr val="434343"/>
              </a:solidFill>
              <a:latin typeface="Manrope"/>
              <a:ea typeface="Manrope"/>
              <a:cs typeface="Manrope"/>
              <a:sym typeface="Manrope"/>
            </a:endParaRPr>
          </a:p>
          <a:p>
            <a:pPr indent="0" lvl="0" marL="0" rtl="0" algn="just">
              <a:spcBef>
                <a:spcPts val="0"/>
              </a:spcBef>
              <a:spcAft>
                <a:spcPts val="0"/>
              </a:spcAft>
              <a:buNone/>
            </a:pPr>
            <a:r>
              <a:rPr b="1" lang="en" sz="1000">
                <a:solidFill>
                  <a:srgbClr val="434343"/>
                </a:solidFill>
                <a:latin typeface="Manrope"/>
                <a:ea typeface="Manrope"/>
                <a:cs typeface="Manrope"/>
                <a:sym typeface="Manrope"/>
              </a:rPr>
              <a:t>- </a:t>
            </a:r>
            <a:r>
              <a:rPr b="1" lang="en" sz="1000">
                <a:solidFill>
                  <a:srgbClr val="434343"/>
                </a:solidFill>
                <a:latin typeface="Manrope"/>
                <a:ea typeface="Manrope"/>
                <a:cs typeface="Manrope"/>
                <a:sym typeface="Manrope"/>
              </a:rPr>
              <a:t>Field notes by Dharmendra Prasad </a:t>
            </a:r>
            <a:endParaRPr b="1" sz="1000">
              <a:solidFill>
                <a:srgbClr val="434343"/>
              </a:solidFill>
              <a:latin typeface="Manrope"/>
              <a:ea typeface="Manrope"/>
              <a:cs typeface="Manrope"/>
              <a:sym typeface="Manrope"/>
            </a:endParaRPr>
          </a:p>
        </p:txBody>
      </p:sp>
      <p:sp>
        <p:nvSpPr>
          <p:cNvPr id="70" name="Google Shape;70;p15"/>
          <p:cNvSpPr txBox="1"/>
          <p:nvPr/>
        </p:nvSpPr>
        <p:spPr>
          <a:xfrm>
            <a:off x="4928300" y="240950"/>
            <a:ext cx="218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3C47D"/>
                </a:solidFill>
                <a:latin typeface="Manrope"/>
                <a:ea typeface="Manrope"/>
                <a:cs typeface="Manrope"/>
                <a:sym typeface="Manrope"/>
              </a:rPr>
              <a:t>INTERPRETATION</a:t>
            </a:r>
            <a:endParaRPr b="1" sz="1800">
              <a:solidFill>
                <a:srgbClr val="93C47D"/>
              </a:solidFill>
              <a:latin typeface="Manrope"/>
              <a:ea typeface="Manrope"/>
              <a:cs typeface="Manrope"/>
              <a:sym typeface="Manrope"/>
            </a:endParaRPr>
          </a:p>
        </p:txBody>
      </p:sp>
      <p:pic>
        <p:nvPicPr>
          <p:cNvPr id="71" name="Google Shape;71;p15"/>
          <p:cNvPicPr preferRelativeResize="0"/>
          <p:nvPr/>
        </p:nvPicPr>
        <p:blipFill>
          <a:blip r:embed="rId3">
            <a:alphaModFix/>
          </a:blip>
          <a:stretch>
            <a:fillRect/>
          </a:stretch>
        </p:blipFill>
        <p:spPr>
          <a:xfrm>
            <a:off x="361450" y="0"/>
            <a:ext cx="3857641"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nvSpPr>
        <p:spPr>
          <a:xfrm>
            <a:off x="4928300" y="1078650"/>
            <a:ext cx="3245700" cy="298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200">
                <a:solidFill>
                  <a:srgbClr val="434343"/>
                </a:solidFill>
                <a:latin typeface="Manrope"/>
                <a:ea typeface="Manrope"/>
                <a:cs typeface="Manrope"/>
                <a:sym typeface="Manrope"/>
              </a:rPr>
              <a:t>Grass Museum </a:t>
            </a:r>
            <a:endParaRPr b="1" sz="1200">
              <a:solidFill>
                <a:srgbClr val="434343"/>
              </a:solidFill>
              <a:latin typeface="Manrope"/>
              <a:ea typeface="Manrope"/>
              <a:cs typeface="Manrope"/>
              <a:sym typeface="Manrope"/>
            </a:endParaRPr>
          </a:p>
          <a:p>
            <a:pPr indent="0" lvl="0" marL="0" rtl="0" algn="just">
              <a:spcBef>
                <a:spcPts val="0"/>
              </a:spcBef>
              <a:spcAft>
                <a:spcPts val="0"/>
              </a:spcAft>
              <a:buNone/>
            </a:pPr>
            <a:r>
              <a:t/>
            </a:r>
            <a:endParaRPr sz="1000">
              <a:solidFill>
                <a:srgbClr val="434343"/>
              </a:solidFill>
              <a:latin typeface="Manrope"/>
              <a:ea typeface="Manrope"/>
              <a:cs typeface="Manrope"/>
              <a:sym typeface="Manrope"/>
            </a:endParaRPr>
          </a:p>
          <a:p>
            <a:pPr indent="0" lvl="0" marL="0" rtl="0" algn="just">
              <a:spcBef>
                <a:spcPts val="0"/>
              </a:spcBef>
              <a:spcAft>
                <a:spcPts val="0"/>
              </a:spcAft>
              <a:buNone/>
            </a:pPr>
            <a:r>
              <a:rPr lang="en" sz="1000">
                <a:solidFill>
                  <a:srgbClr val="434343"/>
                </a:solidFill>
                <a:latin typeface="Manrope"/>
                <a:ea typeface="Manrope"/>
                <a:cs typeface="Manrope"/>
                <a:sym typeface="Manrope"/>
              </a:rPr>
              <a:t>Established as one of the public works of Art Safiental biennale 2022, the Grass Museum developed into a space that connects the dots of the locals and visitors using grass as the binding thread. For the farmers, every strand is precious, and for the guests it occupies as much visual space as the sky in the Alpine village of Tenna. It’s omnipresent. It’s a lifeline. It tells stories of and to weather.  It connects man and animal for both to live a good life. It’s the needed equilibrium for the unique land, environment and people of this valley. </a:t>
            </a:r>
            <a:endParaRPr sz="1000">
              <a:solidFill>
                <a:srgbClr val="434343"/>
              </a:solidFill>
              <a:latin typeface="Manrope"/>
              <a:ea typeface="Manrope"/>
              <a:cs typeface="Manrope"/>
              <a:sym typeface="Manrope"/>
            </a:endParaRPr>
          </a:p>
          <a:p>
            <a:pPr indent="0" lvl="0" marL="0" rtl="0" algn="just">
              <a:spcBef>
                <a:spcPts val="0"/>
              </a:spcBef>
              <a:spcAft>
                <a:spcPts val="0"/>
              </a:spcAft>
              <a:buNone/>
            </a:pPr>
            <a:r>
              <a:t/>
            </a:r>
            <a:endParaRPr sz="1000">
              <a:solidFill>
                <a:srgbClr val="434343"/>
              </a:solidFill>
              <a:latin typeface="Manrope"/>
              <a:ea typeface="Manrope"/>
              <a:cs typeface="Manrope"/>
              <a:sym typeface="Manrope"/>
            </a:endParaRPr>
          </a:p>
          <a:p>
            <a:pPr indent="0" lvl="0" marL="0" rtl="0" algn="just">
              <a:spcBef>
                <a:spcPts val="0"/>
              </a:spcBef>
              <a:spcAft>
                <a:spcPts val="0"/>
              </a:spcAft>
              <a:buNone/>
            </a:pPr>
            <a:r>
              <a:rPr lang="en" sz="1000">
                <a:solidFill>
                  <a:srgbClr val="434343"/>
                </a:solidFill>
                <a:latin typeface="Manrope"/>
                <a:ea typeface="Manrope"/>
                <a:cs typeface="Manrope"/>
                <a:sym typeface="Manrope"/>
              </a:rPr>
              <a:t>The museum becomes a space for deep thought and slow work exploring grass as a personality and aligning with its non-human position as a tool - to decentralise the human mind in cultural production.</a:t>
            </a:r>
            <a:endParaRPr sz="1000">
              <a:solidFill>
                <a:srgbClr val="434343"/>
              </a:solidFill>
              <a:latin typeface="Manrope"/>
              <a:ea typeface="Manrope"/>
              <a:cs typeface="Manrope"/>
              <a:sym typeface="Manrope"/>
            </a:endParaRPr>
          </a:p>
        </p:txBody>
      </p:sp>
      <p:sp>
        <p:nvSpPr>
          <p:cNvPr id="77" name="Google Shape;77;p16"/>
          <p:cNvSpPr txBox="1"/>
          <p:nvPr/>
        </p:nvSpPr>
        <p:spPr>
          <a:xfrm>
            <a:off x="4928300" y="240950"/>
            <a:ext cx="218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3C47D"/>
                </a:solidFill>
                <a:latin typeface="Manrope"/>
                <a:ea typeface="Manrope"/>
                <a:cs typeface="Manrope"/>
                <a:sym typeface="Manrope"/>
              </a:rPr>
              <a:t>MANIFESTATION</a:t>
            </a:r>
            <a:endParaRPr b="1" sz="1800">
              <a:solidFill>
                <a:srgbClr val="93C47D"/>
              </a:solidFill>
              <a:latin typeface="Manrope"/>
              <a:ea typeface="Manrope"/>
              <a:cs typeface="Manrope"/>
              <a:sym typeface="Manrope"/>
            </a:endParaRPr>
          </a:p>
        </p:txBody>
      </p:sp>
      <p:pic>
        <p:nvPicPr>
          <p:cNvPr id="78" name="Google Shape;78;p16"/>
          <p:cNvPicPr preferRelativeResize="0"/>
          <p:nvPr/>
        </p:nvPicPr>
        <p:blipFill rotWithShape="1">
          <a:blip r:embed="rId3">
            <a:alphaModFix/>
          </a:blip>
          <a:srcRect b="9016" l="15433" r="0" t="0"/>
          <a:stretch/>
        </p:blipFill>
        <p:spPr>
          <a:xfrm>
            <a:off x="0" y="852175"/>
            <a:ext cx="4792325" cy="3439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2359577" y="0"/>
            <a:ext cx="2129699" cy="2839613"/>
          </a:xfrm>
          <a:prstGeom prst="rect">
            <a:avLst/>
          </a:prstGeom>
          <a:noFill/>
          <a:ln>
            <a:noFill/>
          </a:ln>
        </p:spPr>
      </p:pic>
      <p:sp>
        <p:nvSpPr>
          <p:cNvPr id="84" name="Google Shape;84;p17"/>
          <p:cNvSpPr txBox="1"/>
          <p:nvPr/>
        </p:nvSpPr>
        <p:spPr>
          <a:xfrm>
            <a:off x="387200" y="240950"/>
            <a:ext cx="218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3C47D"/>
                </a:solidFill>
                <a:latin typeface="Manrope"/>
                <a:ea typeface="Manrope"/>
                <a:cs typeface="Manrope"/>
                <a:sym typeface="Manrope"/>
              </a:rPr>
              <a:t>SPACES</a:t>
            </a:r>
            <a:endParaRPr b="1" sz="1800">
              <a:solidFill>
                <a:srgbClr val="93C47D"/>
              </a:solidFill>
              <a:latin typeface="Manrope"/>
              <a:ea typeface="Manrope"/>
              <a:cs typeface="Manrope"/>
              <a:sym typeface="Manrope"/>
            </a:endParaRPr>
          </a:p>
        </p:txBody>
      </p:sp>
      <p:sp>
        <p:nvSpPr>
          <p:cNvPr id="85" name="Google Shape;85;p17"/>
          <p:cNvSpPr txBox="1"/>
          <p:nvPr/>
        </p:nvSpPr>
        <p:spPr>
          <a:xfrm>
            <a:off x="7014300" y="2915825"/>
            <a:ext cx="2021700" cy="1954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900">
                <a:solidFill>
                  <a:srgbClr val="434343"/>
                </a:solidFill>
                <a:latin typeface="Manrope"/>
                <a:ea typeface="Manrope"/>
                <a:cs typeface="Manrope"/>
                <a:sym typeface="Manrope"/>
              </a:rPr>
              <a:t>Studio: Ground floor</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1000">
              <a:solidFill>
                <a:srgbClr val="434343"/>
              </a:solidFill>
              <a:latin typeface="Manrope"/>
              <a:ea typeface="Manrope"/>
              <a:cs typeface="Manrope"/>
              <a:sym typeface="Manrope"/>
            </a:endParaRPr>
          </a:p>
          <a:p>
            <a:pPr indent="0" lvl="0" marL="0" rtl="0" algn="just">
              <a:spcBef>
                <a:spcPts val="0"/>
              </a:spcBef>
              <a:spcAft>
                <a:spcPts val="0"/>
              </a:spcAft>
              <a:buNone/>
            </a:pPr>
            <a:r>
              <a:rPr lang="en" sz="800">
                <a:solidFill>
                  <a:srgbClr val="434343"/>
                </a:solidFill>
                <a:latin typeface="Manrope"/>
                <a:ea typeface="Manrope"/>
                <a:cs typeface="Manrope"/>
                <a:sym typeface="Manrope"/>
              </a:rPr>
              <a:t>The space where all the stories, connections &amp; on-field experience of the artist came together to weave the museum and its collection with objects &amp; grass that the artist received from the world around him.</a:t>
            </a:r>
            <a:endParaRPr sz="800">
              <a:solidFill>
                <a:srgbClr val="434343"/>
              </a:solidFill>
              <a:latin typeface="Manrope"/>
              <a:ea typeface="Manrope"/>
              <a:cs typeface="Manrope"/>
              <a:sym typeface="Manrope"/>
            </a:endParaRPr>
          </a:p>
          <a:p>
            <a:pPr indent="0" lvl="0" marL="0" rtl="0" algn="just">
              <a:spcBef>
                <a:spcPts val="0"/>
              </a:spcBef>
              <a:spcAft>
                <a:spcPts val="0"/>
              </a:spcAft>
              <a:buNone/>
            </a:pPr>
            <a:r>
              <a:rPr lang="en" sz="800">
                <a:solidFill>
                  <a:srgbClr val="434343"/>
                </a:solidFill>
                <a:latin typeface="Manrope"/>
                <a:ea typeface="Manrope"/>
                <a:cs typeface="Manrope"/>
                <a:sym typeface="Manrope"/>
              </a:rPr>
              <a:t> </a:t>
            </a:r>
            <a:endParaRPr b="1" sz="800">
              <a:solidFill>
                <a:schemeClr val="lt1"/>
              </a:solidFill>
              <a:highlight>
                <a:srgbClr val="FF0000"/>
              </a:highlight>
              <a:latin typeface="Manrope"/>
              <a:ea typeface="Manrope"/>
              <a:cs typeface="Manrope"/>
              <a:sym typeface="Manrope"/>
            </a:endParaRPr>
          </a:p>
          <a:p>
            <a:pPr indent="0" lvl="0" marL="0" rtl="0" algn="just">
              <a:spcBef>
                <a:spcPts val="0"/>
              </a:spcBef>
              <a:spcAft>
                <a:spcPts val="0"/>
              </a:spcAft>
              <a:buNone/>
            </a:pPr>
            <a:r>
              <a:rPr lang="en" sz="800">
                <a:solidFill>
                  <a:srgbClr val="434343"/>
                </a:solidFill>
                <a:latin typeface="Manrope"/>
                <a:ea typeface="Manrope"/>
                <a:cs typeface="Manrope"/>
                <a:sym typeface="Manrope"/>
              </a:rPr>
              <a:t>Audiences could contribute to the museum by adding or making your own ‘hayed’ objects in the studio. Objects, needed tools &amp; materials were made available in this working space. </a:t>
            </a:r>
            <a:endParaRPr sz="800">
              <a:solidFill>
                <a:srgbClr val="434343"/>
              </a:solidFill>
              <a:latin typeface="Manrope"/>
              <a:ea typeface="Manrope"/>
              <a:cs typeface="Manrope"/>
              <a:sym typeface="Manrope"/>
            </a:endParaRPr>
          </a:p>
        </p:txBody>
      </p:sp>
      <p:sp>
        <p:nvSpPr>
          <p:cNvPr id="86" name="Google Shape;86;p17"/>
          <p:cNvSpPr txBox="1"/>
          <p:nvPr/>
        </p:nvSpPr>
        <p:spPr>
          <a:xfrm>
            <a:off x="4779025" y="681638"/>
            <a:ext cx="2078100" cy="1877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000">
                <a:solidFill>
                  <a:srgbClr val="434343"/>
                </a:solidFill>
                <a:latin typeface="Manrope"/>
                <a:ea typeface="Manrope"/>
                <a:cs typeface="Manrope"/>
                <a:sym typeface="Manrope"/>
              </a:rPr>
              <a:t>INSIDE</a:t>
            </a:r>
            <a:endParaRPr b="1" sz="1000">
              <a:solidFill>
                <a:srgbClr val="434343"/>
              </a:solidFill>
              <a:latin typeface="Manrope"/>
              <a:ea typeface="Manrope"/>
              <a:cs typeface="Manrope"/>
              <a:sym typeface="Manrope"/>
            </a:endParaRPr>
          </a:p>
          <a:p>
            <a:pPr indent="0" lvl="0" marL="0" rtl="0" algn="just">
              <a:spcBef>
                <a:spcPts val="0"/>
              </a:spcBef>
              <a:spcAft>
                <a:spcPts val="0"/>
              </a:spcAft>
              <a:buNone/>
            </a:pPr>
            <a:r>
              <a:rPr b="1" lang="en" sz="900">
                <a:solidFill>
                  <a:srgbClr val="434343"/>
                </a:solidFill>
                <a:latin typeface="Manrope"/>
                <a:ea typeface="Manrope"/>
                <a:cs typeface="Manrope"/>
                <a:sym typeface="Manrope"/>
              </a:rPr>
              <a:t>Gallery</a:t>
            </a:r>
            <a:r>
              <a:rPr b="1" lang="en" sz="900">
                <a:solidFill>
                  <a:srgbClr val="434343"/>
                </a:solidFill>
                <a:latin typeface="Manrope"/>
                <a:ea typeface="Manrope"/>
                <a:cs typeface="Manrope"/>
                <a:sym typeface="Manrope"/>
              </a:rPr>
              <a:t>: First floor</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1000">
              <a:solidFill>
                <a:srgbClr val="434343"/>
              </a:solidFill>
              <a:latin typeface="Manrope"/>
              <a:ea typeface="Manrope"/>
              <a:cs typeface="Manrope"/>
              <a:sym typeface="Manrope"/>
            </a:endParaRPr>
          </a:p>
          <a:p>
            <a:pPr indent="0" lvl="0" marL="0" rtl="0" algn="just">
              <a:spcBef>
                <a:spcPts val="0"/>
              </a:spcBef>
              <a:spcAft>
                <a:spcPts val="0"/>
              </a:spcAft>
              <a:buNone/>
            </a:pPr>
            <a:r>
              <a:rPr lang="en" sz="800">
                <a:solidFill>
                  <a:srgbClr val="434343"/>
                </a:solidFill>
                <a:latin typeface="Manrope"/>
                <a:ea typeface="Manrope"/>
                <a:cs typeface="Manrope"/>
                <a:sym typeface="Manrope"/>
              </a:rPr>
              <a:t>The space where all the objects of the growing museum’s collection </a:t>
            </a:r>
            <a:r>
              <a:rPr lang="en" sz="800">
                <a:solidFill>
                  <a:srgbClr val="434343"/>
                </a:solidFill>
                <a:latin typeface="Manrope"/>
                <a:ea typeface="Manrope"/>
                <a:cs typeface="Manrope"/>
                <a:sym typeface="Manrope"/>
              </a:rPr>
              <a:t>a</a:t>
            </a:r>
            <a:r>
              <a:rPr lang="en" sz="800">
                <a:solidFill>
                  <a:srgbClr val="434343"/>
                </a:solidFill>
                <a:latin typeface="Manrope"/>
                <a:ea typeface="Manrope"/>
                <a:cs typeface="Manrope"/>
                <a:sym typeface="Manrope"/>
              </a:rPr>
              <a:t>re on display. Each object carrie</a:t>
            </a:r>
            <a:r>
              <a:rPr lang="en" sz="800">
                <a:solidFill>
                  <a:srgbClr val="434343"/>
                </a:solidFill>
                <a:latin typeface="Manrope"/>
                <a:ea typeface="Manrope"/>
                <a:cs typeface="Manrope"/>
                <a:sym typeface="Manrope"/>
              </a:rPr>
              <a:t>s</a:t>
            </a:r>
            <a:r>
              <a:rPr lang="en" sz="800">
                <a:solidFill>
                  <a:srgbClr val="434343"/>
                </a:solidFill>
                <a:latin typeface="Manrope"/>
                <a:ea typeface="Manrope"/>
                <a:cs typeface="Manrope"/>
                <a:sym typeface="Manrope"/>
              </a:rPr>
              <a:t> a story &amp; history of this special slice of the Alps &amp; its agrarian landscape &amp; livelihood.</a:t>
            </a:r>
            <a:endParaRPr sz="800">
              <a:solidFill>
                <a:srgbClr val="434343"/>
              </a:solidFill>
              <a:latin typeface="Manrope"/>
              <a:ea typeface="Manrope"/>
              <a:cs typeface="Manrope"/>
              <a:sym typeface="Manrope"/>
            </a:endParaRPr>
          </a:p>
          <a:p>
            <a:pPr indent="0" lvl="0" marL="0" rtl="0" algn="just">
              <a:spcBef>
                <a:spcPts val="0"/>
              </a:spcBef>
              <a:spcAft>
                <a:spcPts val="0"/>
              </a:spcAft>
              <a:buNone/>
            </a:pPr>
            <a:r>
              <a:t/>
            </a:r>
            <a:endParaRPr sz="800">
              <a:solidFill>
                <a:srgbClr val="434343"/>
              </a:solidFill>
              <a:latin typeface="Manrope"/>
              <a:ea typeface="Manrope"/>
              <a:cs typeface="Manrope"/>
              <a:sym typeface="Manrope"/>
            </a:endParaRPr>
          </a:p>
          <a:p>
            <a:pPr indent="0" lvl="0" marL="0" rtl="0" algn="just">
              <a:spcBef>
                <a:spcPts val="0"/>
              </a:spcBef>
              <a:spcAft>
                <a:spcPts val="0"/>
              </a:spcAft>
              <a:buNone/>
            </a:pPr>
            <a:r>
              <a:rPr lang="en" sz="800">
                <a:solidFill>
                  <a:srgbClr val="434343"/>
                </a:solidFill>
                <a:latin typeface="Manrope"/>
                <a:ea typeface="Manrope"/>
                <a:cs typeface="Manrope"/>
                <a:sym typeface="Manrope"/>
              </a:rPr>
              <a:t>Audiences could explore the space, its sculptural forms &amp; memories of performances by entering the museum that is itself a sculpture of seasons.</a:t>
            </a:r>
            <a:r>
              <a:rPr lang="en" sz="900">
                <a:solidFill>
                  <a:srgbClr val="434343"/>
                </a:solidFill>
                <a:latin typeface="Manrope"/>
                <a:ea typeface="Manrope"/>
                <a:cs typeface="Manrope"/>
                <a:sym typeface="Manrope"/>
              </a:rPr>
              <a:t> </a:t>
            </a:r>
            <a:endParaRPr sz="900">
              <a:solidFill>
                <a:srgbClr val="434343"/>
              </a:solidFill>
              <a:latin typeface="Manrope"/>
              <a:ea typeface="Manrope"/>
              <a:cs typeface="Manrope"/>
              <a:sym typeface="Manrope"/>
            </a:endParaRPr>
          </a:p>
        </p:txBody>
      </p:sp>
      <p:sp>
        <p:nvSpPr>
          <p:cNvPr id="87" name="Google Shape;87;p17"/>
          <p:cNvSpPr txBox="1"/>
          <p:nvPr/>
        </p:nvSpPr>
        <p:spPr>
          <a:xfrm>
            <a:off x="387200" y="681650"/>
            <a:ext cx="1494000" cy="1985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000">
                <a:solidFill>
                  <a:srgbClr val="434343"/>
                </a:solidFill>
                <a:latin typeface="Manrope"/>
                <a:ea typeface="Manrope"/>
                <a:cs typeface="Manrope"/>
                <a:sym typeface="Manrope"/>
              </a:rPr>
              <a:t>OUTSIDE</a:t>
            </a:r>
            <a:endParaRPr b="1" sz="1000">
              <a:solidFill>
                <a:srgbClr val="434343"/>
              </a:solidFill>
              <a:latin typeface="Manrope"/>
              <a:ea typeface="Manrope"/>
              <a:cs typeface="Manrope"/>
              <a:sym typeface="Manrope"/>
            </a:endParaRPr>
          </a:p>
          <a:p>
            <a:pPr indent="0" lvl="0" marL="0" rtl="0" algn="just">
              <a:spcBef>
                <a:spcPts val="0"/>
              </a:spcBef>
              <a:spcAft>
                <a:spcPts val="0"/>
              </a:spcAft>
              <a:buNone/>
            </a:pPr>
            <a:r>
              <a:rPr b="1" lang="en" sz="900">
                <a:solidFill>
                  <a:srgbClr val="434343"/>
                </a:solidFill>
                <a:latin typeface="Manrope"/>
                <a:ea typeface="Manrope"/>
                <a:cs typeface="Manrope"/>
                <a:sym typeface="Manrope"/>
              </a:rPr>
              <a:t>Facade</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1000">
              <a:solidFill>
                <a:srgbClr val="434343"/>
              </a:solidFill>
              <a:latin typeface="Manrope"/>
              <a:ea typeface="Manrope"/>
              <a:cs typeface="Manrope"/>
              <a:sym typeface="Manrope"/>
            </a:endParaRPr>
          </a:p>
          <a:p>
            <a:pPr indent="0" lvl="0" marL="0" rtl="0" algn="just">
              <a:spcBef>
                <a:spcPts val="0"/>
              </a:spcBef>
              <a:spcAft>
                <a:spcPts val="0"/>
              </a:spcAft>
              <a:buNone/>
            </a:pPr>
            <a:r>
              <a:rPr lang="en" sz="800">
                <a:solidFill>
                  <a:srgbClr val="434343"/>
                </a:solidFill>
                <a:latin typeface="Manrope"/>
                <a:ea typeface="Manrope"/>
                <a:cs typeface="Manrope"/>
                <a:sym typeface="Manrope"/>
              </a:rPr>
              <a:t>The body of the museum is holding a lot together - from the efforts of the many who filled it with grass, to ten thousands of knots that are made with miles of jute ropes. Not a </a:t>
            </a:r>
            <a:r>
              <a:rPr lang="en" sz="800">
                <a:solidFill>
                  <a:srgbClr val="434343"/>
                </a:solidFill>
                <a:latin typeface="Manrope"/>
                <a:ea typeface="Manrope"/>
                <a:cs typeface="Manrope"/>
                <a:sym typeface="Manrope"/>
              </a:rPr>
              <a:t>single</a:t>
            </a:r>
            <a:r>
              <a:rPr lang="en" sz="800">
                <a:solidFill>
                  <a:srgbClr val="434343"/>
                </a:solidFill>
                <a:latin typeface="Manrope"/>
                <a:ea typeface="Manrope"/>
                <a:cs typeface="Manrope"/>
                <a:sym typeface="Manrope"/>
              </a:rPr>
              <a:t> nail or any adhesive has been used on the original structure. It is a labour of care &amp; community. </a:t>
            </a:r>
            <a:endParaRPr sz="800">
              <a:solidFill>
                <a:srgbClr val="434343"/>
              </a:solidFill>
              <a:latin typeface="Manrope"/>
              <a:ea typeface="Manrope"/>
              <a:cs typeface="Manrope"/>
              <a:sym typeface="Manrope"/>
            </a:endParaRPr>
          </a:p>
        </p:txBody>
      </p:sp>
      <p:sp>
        <p:nvSpPr>
          <p:cNvPr id="88" name="Google Shape;88;p17"/>
          <p:cNvSpPr txBox="1"/>
          <p:nvPr/>
        </p:nvSpPr>
        <p:spPr>
          <a:xfrm>
            <a:off x="2509725" y="2970725"/>
            <a:ext cx="1829400" cy="1585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900">
                <a:solidFill>
                  <a:srgbClr val="434343"/>
                </a:solidFill>
                <a:latin typeface="Manrope"/>
                <a:ea typeface="Manrope"/>
                <a:cs typeface="Manrope"/>
                <a:sym typeface="Manrope"/>
              </a:rPr>
              <a:t>Bridge &amp; open air lounge </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1000">
              <a:solidFill>
                <a:srgbClr val="434343"/>
              </a:solidFill>
              <a:latin typeface="Manrope"/>
              <a:ea typeface="Manrope"/>
              <a:cs typeface="Manrope"/>
              <a:sym typeface="Manrope"/>
            </a:endParaRPr>
          </a:p>
          <a:p>
            <a:pPr indent="0" lvl="0" marL="0" rtl="0" algn="just">
              <a:spcBef>
                <a:spcPts val="0"/>
              </a:spcBef>
              <a:spcAft>
                <a:spcPts val="0"/>
              </a:spcAft>
              <a:buNone/>
            </a:pPr>
            <a:r>
              <a:rPr lang="en" sz="800">
                <a:solidFill>
                  <a:srgbClr val="434343"/>
                </a:solidFill>
                <a:latin typeface="Manrope"/>
                <a:ea typeface="Manrope"/>
                <a:cs typeface="Manrope"/>
                <a:sym typeface="Manrope"/>
              </a:rPr>
              <a:t>The space outside the museum became a hotbed for conversations, a space to hang out &amp; relax. The ‘Joos’ bridge plays its part in creating access &amp; opening up the exhibition space on the first floor besides architecturally extending the span of the museum as a sculpture. </a:t>
            </a:r>
            <a:endParaRPr sz="800">
              <a:solidFill>
                <a:srgbClr val="434343"/>
              </a:solidFill>
              <a:latin typeface="Manrope"/>
              <a:ea typeface="Manrope"/>
              <a:cs typeface="Manrope"/>
              <a:sym typeface="Manrope"/>
            </a:endParaRPr>
          </a:p>
        </p:txBody>
      </p:sp>
      <p:pic>
        <p:nvPicPr>
          <p:cNvPr id="89" name="Google Shape;89;p17"/>
          <p:cNvPicPr preferRelativeResize="0"/>
          <p:nvPr/>
        </p:nvPicPr>
        <p:blipFill>
          <a:blip r:embed="rId4">
            <a:alphaModFix/>
          </a:blip>
          <a:stretch>
            <a:fillRect/>
          </a:stretch>
        </p:blipFill>
        <p:spPr>
          <a:xfrm>
            <a:off x="0" y="3373819"/>
            <a:ext cx="2359572" cy="1769679"/>
          </a:xfrm>
          <a:prstGeom prst="rect">
            <a:avLst/>
          </a:prstGeom>
          <a:noFill/>
          <a:ln>
            <a:noFill/>
          </a:ln>
        </p:spPr>
      </p:pic>
      <p:pic>
        <p:nvPicPr>
          <p:cNvPr id="90" name="Google Shape;90;p17"/>
          <p:cNvPicPr preferRelativeResize="0"/>
          <p:nvPr/>
        </p:nvPicPr>
        <p:blipFill>
          <a:blip r:embed="rId5">
            <a:alphaModFix/>
          </a:blip>
          <a:stretch>
            <a:fillRect/>
          </a:stretch>
        </p:blipFill>
        <p:spPr>
          <a:xfrm>
            <a:off x="7014300" y="0"/>
            <a:ext cx="2129699" cy="2839598"/>
          </a:xfrm>
          <a:prstGeom prst="rect">
            <a:avLst/>
          </a:prstGeom>
          <a:noFill/>
          <a:ln>
            <a:noFill/>
          </a:ln>
        </p:spPr>
      </p:pic>
      <p:pic>
        <p:nvPicPr>
          <p:cNvPr id="91" name="Google Shape;91;p17"/>
          <p:cNvPicPr preferRelativeResize="0"/>
          <p:nvPr/>
        </p:nvPicPr>
        <p:blipFill rotWithShape="1">
          <a:blip r:embed="rId6">
            <a:alphaModFix/>
          </a:blip>
          <a:srcRect b="11652" l="0" r="0" t="0"/>
          <a:stretch/>
        </p:blipFill>
        <p:spPr>
          <a:xfrm>
            <a:off x="4779025" y="2695665"/>
            <a:ext cx="2078100" cy="24478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nvSpPr>
        <p:spPr>
          <a:xfrm>
            <a:off x="387200" y="240950"/>
            <a:ext cx="295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3C47D"/>
                </a:solidFill>
                <a:latin typeface="Manrope"/>
                <a:ea typeface="Manrope"/>
                <a:cs typeface="Manrope"/>
                <a:sym typeface="Manrope"/>
              </a:rPr>
              <a:t>COLLECTION</a:t>
            </a:r>
            <a:endParaRPr b="1" sz="1800">
              <a:solidFill>
                <a:srgbClr val="93C47D"/>
              </a:solidFill>
              <a:latin typeface="Manrope"/>
              <a:ea typeface="Manrope"/>
              <a:cs typeface="Manrope"/>
              <a:sym typeface="Manrope"/>
            </a:endParaRPr>
          </a:p>
        </p:txBody>
      </p:sp>
      <p:sp>
        <p:nvSpPr>
          <p:cNvPr id="97" name="Google Shape;97;p18"/>
          <p:cNvSpPr txBox="1"/>
          <p:nvPr/>
        </p:nvSpPr>
        <p:spPr>
          <a:xfrm>
            <a:off x="3448100" y="606625"/>
            <a:ext cx="54936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rgbClr val="434343"/>
                </a:solidFill>
                <a:latin typeface="Manrope"/>
                <a:ea typeface="Manrope"/>
                <a:cs typeface="Manrope"/>
                <a:sym typeface="Manrope"/>
              </a:rPr>
              <a:t>Grass Museum’s collection consists of several objects, most of which are agrarian tools, or related to the daily life in the Alpine village - both functional and obsolete. Each one has a story of its own, and of its belonging and the time it has lived and seen through before landing into the hands of an artist. </a:t>
            </a:r>
            <a:endParaRPr sz="900">
              <a:solidFill>
                <a:srgbClr val="434343"/>
              </a:solidFill>
              <a:latin typeface="Manrope"/>
              <a:ea typeface="Manrope"/>
              <a:cs typeface="Manrope"/>
              <a:sym typeface="Manrope"/>
            </a:endParaRPr>
          </a:p>
        </p:txBody>
      </p:sp>
      <p:pic>
        <p:nvPicPr>
          <p:cNvPr id="98" name="Google Shape;98;p18"/>
          <p:cNvPicPr preferRelativeResize="0"/>
          <p:nvPr/>
        </p:nvPicPr>
        <p:blipFill>
          <a:blip r:embed="rId3">
            <a:alphaModFix/>
          </a:blip>
          <a:stretch>
            <a:fillRect/>
          </a:stretch>
        </p:blipFill>
        <p:spPr>
          <a:xfrm>
            <a:off x="-12" y="682825"/>
            <a:ext cx="3345500" cy="4460677"/>
          </a:xfrm>
          <a:prstGeom prst="rect">
            <a:avLst/>
          </a:prstGeom>
          <a:noFill/>
          <a:ln>
            <a:noFill/>
          </a:ln>
        </p:spPr>
      </p:pic>
      <p:sp>
        <p:nvSpPr>
          <p:cNvPr id="99" name="Google Shape;99;p18"/>
          <p:cNvSpPr txBox="1"/>
          <p:nvPr/>
        </p:nvSpPr>
        <p:spPr>
          <a:xfrm>
            <a:off x="3448100" y="1179025"/>
            <a:ext cx="2056800" cy="3093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rgbClr val="434343"/>
                </a:solidFill>
                <a:latin typeface="Manrope"/>
                <a:ea typeface="Manrope"/>
                <a:cs typeface="Manrope"/>
                <a:sym typeface="Manrope"/>
              </a:rPr>
              <a:t>The objects have been carefully layered by the artist with local hay, a big batch of which was living over 30 years in one of the local barns. And one batch from this year’s fresh harvest. Both the binding thread - the grass, and the objects, span generations of local people, knowledge and experiences. The museum is a heirloom of the Alpine families of the Safiental valley but also of the history of the land and its animals - a clue to the revival of the emblematic Capricorn in the Flag of Kanton Grabünden.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As part of the museum’s collection are also impressions from spontaneous live performances and actions that took place during its making. </a:t>
            </a:r>
            <a:endParaRPr sz="900">
              <a:solidFill>
                <a:srgbClr val="434343"/>
              </a:solidFill>
              <a:latin typeface="Manrope"/>
              <a:ea typeface="Manrope"/>
              <a:cs typeface="Manrope"/>
              <a:sym typeface="Manrope"/>
            </a:endParaRPr>
          </a:p>
        </p:txBody>
      </p:sp>
      <p:pic>
        <p:nvPicPr>
          <p:cNvPr id="100" name="Google Shape;100;p18"/>
          <p:cNvPicPr preferRelativeResize="0"/>
          <p:nvPr/>
        </p:nvPicPr>
        <p:blipFill>
          <a:blip r:embed="rId4">
            <a:alphaModFix/>
          </a:blip>
          <a:stretch>
            <a:fillRect/>
          </a:stretch>
        </p:blipFill>
        <p:spPr>
          <a:xfrm>
            <a:off x="5607500" y="1255225"/>
            <a:ext cx="3334298" cy="2500723"/>
          </a:xfrm>
          <a:prstGeom prst="rect">
            <a:avLst/>
          </a:prstGeom>
          <a:noFill/>
          <a:ln>
            <a:noFill/>
          </a:ln>
        </p:spPr>
      </p:pic>
      <p:sp>
        <p:nvSpPr>
          <p:cNvPr id="101" name="Google Shape;101;p18"/>
          <p:cNvSpPr txBox="1"/>
          <p:nvPr/>
        </p:nvSpPr>
        <p:spPr>
          <a:xfrm>
            <a:off x="3448100" y="4501525"/>
            <a:ext cx="54936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900">
                <a:solidFill>
                  <a:srgbClr val="434343"/>
                </a:solidFill>
                <a:latin typeface="Manrope"/>
                <a:ea typeface="Manrope"/>
                <a:cs typeface="Manrope"/>
                <a:sym typeface="Manrope"/>
              </a:rPr>
              <a:t>The complete collection of the Grass Museum objects will be on display in an indoor exhibition at the ILEA Gallery in the Berghotel Alpenblick, Tenna from Dec 2022 - March 2023. </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nvSpPr>
        <p:spPr>
          <a:xfrm>
            <a:off x="387200" y="240950"/>
            <a:ext cx="295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3C47D"/>
                </a:solidFill>
                <a:latin typeface="Manrope"/>
                <a:ea typeface="Manrope"/>
                <a:cs typeface="Manrope"/>
                <a:sym typeface="Manrope"/>
              </a:rPr>
              <a:t>PERFORMANCES</a:t>
            </a:r>
            <a:endParaRPr b="1" sz="1800">
              <a:solidFill>
                <a:srgbClr val="93C47D"/>
              </a:solidFill>
              <a:latin typeface="Manrope"/>
              <a:ea typeface="Manrope"/>
              <a:cs typeface="Manrope"/>
              <a:sym typeface="Manrope"/>
            </a:endParaRPr>
          </a:p>
        </p:txBody>
      </p:sp>
      <p:pic>
        <p:nvPicPr>
          <p:cNvPr id="107" name="Google Shape;107;p19"/>
          <p:cNvPicPr preferRelativeResize="0"/>
          <p:nvPr/>
        </p:nvPicPr>
        <p:blipFill>
          <a:blip r:embed="rId3">
            <a:alphaModFix/>
          </a:blip>
          <a:stretch>
            <a:fillRect/>
          </a:stretch>
        </p:blipFill>
        <p:spPr>
          <a:xfrm>
            <a:off x="0" y="850775"/>
            <a:ext cx="2359225" cy="3917900"/>
          </a:xfrm>
          <a:prstGeom prst="rect">
            <a:avLst/>
          </a:prstGeom>
          <a:noFill/>
          <a:ln>
            <a:noFill/>
          </a:ln>
        </p:spPr>
      </p:pic>
      <p:pic>
        <p:nvPicPr>
          <p:cNvPr id="108" name="Google Shape;108;p19"/>
          <p:cNvPicPr preferRelativeResize="0"/>
          <p:nvPr/>
        </p:nvPicPr>
        <p:blipFill>
          <a:blip r:embed="rId4">
            <a:alphaModFix/>
          </a:blip>
          <a:stretch>
            <a:fillRect/>
          </a:stretch>
        </p:blipFill>
        <p:spPr>
          <a:xfrm>
            <a:off x="6350275" y="2265925"/>
            <a:ext cx="1409499" cy="2502749"/>
          </a:xfrm>
          <a:prstGeom prst="rect">
            <a:avLst/>
          </a:prstGeom>
          <a:noFill/>
          <a:ln>
            <a:noFill/>
          </a:ln>
        </p:spPr>
      </p:pic>
      <p:pic>
        <p:nvPicPr>
          <p:cNvPr id="109" name="Google Shape;109;p19"/>
          <p:cNvPicPr preferRelativeResize="0"/>
          <p:nvPr/>
        </p:nvPicPr>
        <p:blipFill>
          <a:blip r:embed="rId5">
            <a:alphaModFix/>
          </a:blip>
          <a:stretch>
            <a:fillRect/>
          </a:stretch>
        </p:blipFill>
        <p:spPr>
          <a:xfrm>
            <a:off x="2556300" y="850775"/>
            <a:ext cx="3596903" cy="3917900"/>
          </a:xfrm>
          <a:prstGeom prst="rect">
            <a:avLst/>
          </a:prstGeom>
          <a:noFill/>
          <a:ln>
            <a:noFill/>
          </a:ln>
        </p:spPr>
      </p:pic>
      <p:pic>
        <p:nvPicPr>
          <p:cNvPr id="110" name="Google Shape;110;p19"/>
          <p:cNvPicPr preferRelativeResize="0"/>
          <p:nvPr/>
        </p:nvPicPr>
        <p:blipFill>
          <a:blip r:embed="rId6">
            <a:alphaModFix/>
          </a:blip>
          <a:stretch>
            <a:fillRect/>
          </a:stretch>
        </p:blipFill>
        <p:spPr>
          <a:xfrm>
            <a:off x="6350275" y="-1"/>
            <a:ext cx="2793723" cy="2095254"/>
          </a:xfrm>
          <a:prstGeom prst="rect">
            <a:avLst/>
          </a:prstGeom>
          <a:noFill/>
          <a:ln>
            <a:noFill/>
          </a:ln>
        </p:spPr>
      </p:pic>
      <p:sp>
        <p:nvSpPr>
          <p:cNvPr id="111" name="Google Shape;111;p19"/>
          <p:cNvSpPr txBox="1"/>
          <p:nvPr/>
        </p:nvSpPr>
        <p:spPr>
          <a:xfrm>
            <a:off x="7895975" y="2189725"/>
            <a:ext cx="1038000" cy="267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900">
                <a:solidFill>
                  <a:srgbClr val="434343"/>
                </a:solidFill>
                <a:latin typeface="Manrope"/>
                <a:ea typeface="Manrope"/>
                <a:cs typeface="Manrope"/>
                <a:sym typeface="Manrope"/>
              </a:rPr>
              <a:t>Impressions from live acts for the Grass Museum (Aug - Sept 2022)</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Extreme left: Olive Lopez</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Centre: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Olaf ‘Hayman’ Thomsen</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Top right: Ditmar Zorn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Left:</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Benedikt Joos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0"/>
          <p:cNvPicPr preferRelativeResize="0"/>
          <p:nvPr/>
        </p:nvPicPr>
        <p:blipFill>
          <a:blip r:embed="rId3">
            <a:alphaModFix/>
          </a:blip>
          <a:stretch>
            <a:fillRect/>
          </a:stretch>
        </p:blipFill>
        <p:spPr>
          <a:xfrm>
            <a:off x="0" y="947920"/>
            <a:ext cx="9144003" cy="2710161"/>
          </a:xfrm>
          <a:prstGeom prst="rect">
            <a:avLst/>
          </a:prstGeom>
          <a:noFill/>
          <a:ln>
            <a:noFill/>
          </a:ln>
        </p:spPr>
      </p:pic>
      <p:sp>
        <p:nvSpPr>
          <p:cNvPr id="117" name="Google Shape;117;p20"/>
          <p:cNvSpPr txBox="1"/>
          <p:nvPr/>
        </p:nvSpPr>
        <p:spPr>
          <a:xfrm>
            <a:off x="5671800" y="3827900"/>
            <a:ext cx="2696700" cy="877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900">
                <a:solidFill>
                  <a:srgbClr val="434343"/>
                </a:solidFill>
                <a:latin typeface="Manrope"/>
                <a:ea typeface="Manrope"/>
                <a:cs typeface="Manrope"/>
                <a:sym typeface="Manrope"/>
              </a:rPr>
              <a:t>Grass Museum: Exhibition</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rPr b="1" lang="en" sz="900">
                <a:solidFill>
                  <a:srgbClr val="434343"/>
                </a:solidFill>
                <a:latin typeface="Manrope"/>
                <a:ea typeface="Manrope"/>
                <a:cs typeface="Manrope"/>
                <a:sym typeface="Manrope"/>
              </a:rPr>
              <a:t> </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Berghotel Alpenblick, Tenna (Mitte)</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Opens 27 December 2022</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until the end of March 2023</a:t>
            </a:r>
            <a:endParaRPr/>
          </a:p>
        </p:txBody>
      </p:sp>
      <p:sp>
        <p:nvSpPr>
          <p:cNvPr id="118" name="Google Shape;118;p20"/>
          <p:cNvSpPr txBox="1"/>
          <p:nvPr/>
        </p:nvSpPr>
        <p:spPr>
          <a:xfrm>
            <a:off x="387200" y="240950"/>
            <a:ext cx="295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3C47D"/>
                </a:solidFill>
                <a:latin typeface="Manrope"/>
                <a:ea typeface="Manrope"/>
                <a:cs typeface="Manrope"/>
                <a:sym typeface="Manrope"/>
              </a:rPr>
              <a:t>VISIT</a:t>
            </a:r>
            <a:r>
              <a:rPr b="1" lang="en" sz="1800">
                <a:solidFill>
                  <a:srgbClr val="CCCCCC"/>
                </a:solidFill>
                <a:latin typeface="Manrope"/>
                <a:ea typeface="Manrope"/>
                <a:cs typeface="Manrope"/>
                <a:sym typeface="Manrope"/>
              </a:rPr>
              <a:t> </a:t>
            </a:r>
            <a:endParaRPr b="1" sz="1800">
              <a:solidFill>
                <a:srgbClr val="CCCCCC"/>
              </a:solidFill>
              <a:latin typeface="Manrope"/>
              <a:ea typeface="Manrope"/>
              <a:cs typeface="Manrope"/>
              <a:sym typeface="Manrope"/>
            </a:endParaRPr>
          </a:p>
        </p:txBody>
      </p:sp>
      <p:sp>
        <p:nvSpPr>
          <p:cNvPr id="119" name="Google Shape;119;p20"/>
          <p:cNvSpPr txBox="1"/>
          <p:nvPr/>
        </p:nvSpPr>
        <p:spPr>
          <a:xfrm>
            <a:off x="387200" y="3827900"/>
            <a:ext cx="3440400" cy="1154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900">
                <a:solidFill>
                  <a:srgbClr val="434343"/>
                </a:solidFill>
                <a:latin typeface="Manrope"/>
                <a:ea typeface="Manrope"/>
                <a:cs typeface="Manrope"/>
                <a:sym typeface="Manrope"/>
              </a:rPr>
              <a:t>Grass </a:t>
            </a:r>
            <a:r>
              <a:rPr b="1" lang="en" sz="900">
                <a:solidFill>
                  <a:srgbClr val="434343"/>
                </a:solidFill>
                <a:latin typeface="Manrope"/>
                <a:ea typeface="Manrope"/>
                <a:cs typeface="Manrope"/>
                <a:sym typeface="Manrope"/>
              </a:rPr>
              <a:t>Museum </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b="1"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Tenna, Innerberg, Moos-Stall – 15 min walk from Tenna center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GPS: 46.74631, 9.33524 </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rPr lang="en" sz="900">
                <a:solidFill>
                  <a:srgbClr val="434343"/>
                </a:solidFill>
                <a:latin typeface="Manrope"/>
                <a:ea typeface="Manrope"/>
                <a:cs typeface="Manrope"/>
                <a:sym typeface="Manrope"/>
              </a:rPr>
              <a:t>Outdoor facade can be visited until March 2023</a:t>
            </a:r>
            <a:endParaRPr sz="900">
              <a:solidFill>
                <a:srgbClr val="434343"/>
              </a:solidFill>
              <a:latin typeface="Manrope"/>
              <a:ea typeface="Manrope"/>
              <a:cs typeface="Manrope"/>
              <a:sym typeface="Manrope"/>
            </a:endParaRPr>
          </a:p>
          <a:p>
            <a:pPr indent="0" lvl="0" marL="0" rtl="0" algn="just">
              <a:spcBef>
                <a:spcPts val="0"/>
              </a:spcBef>
              <a:spcAft>
                <a:spcPts val="0"/>
              </a:spcAft>
              <a:buNone/>
            </a:pPr>
            <a:r>
              <a:t/>
            </a:r>
            <a:endParaRPr sz="900">
              <a:solidFill>
                <a:srgbClr val="434343"/>
              </a:solidFill>
              <a:latin typeface="Manrope"/>
              <a:ea typeface="Manrope"/>
              <a:cs typeface="Manrope"/>
              <a:sym typeface="Manrope"/>
            </a:endParaRPr>
          </a:p>
          <a:p>
            <a:pPr indent="0" lvl="0" marL="0" rtl="0" algn="l">
              <a:spcBef>
                <a:spcPts val="0"/>
              </a:spcBef>
              <a:spcAft>
                <a:spcPts val="0"/>
              </a:spcAft>
              <a:buNone/>
            </a:pPr>
            <a:r>
              <a:rPr lang="en" sz="900" u="sng">
                <a:solidFill>
                  <a:schemeClr val="accent5"/>
                </a:solidFill>
                <a:latin typeface="Manrope"/>
                <a:ea typeface="Manrope"/>
                <a:cs typeface="Manrope"/>
                <a:sym typeface="Manrope"/>
                <a:hlinkClick r:id="rId4">
                  <a:extLst>
                    <a:ext uri="{A12FA001-AC4F-418D-AE19-62706E023703}">
                      <ahyp:hlinkClr val="tx"/>
                    </a:ext>
                  </a:extLst>
                </a:hlinkClick>
              </a:rPr>
              <a:t>www.artsafiental.ch</a:t>
            </a:r>
            <a:r>
              <a:rPr lang="en" sz="900">
                <a:solidFill>
                  <a:schemeClr val="dk1"/>
                </a:solidFill>
                <a:latin typeface="Manrope"/>
                <a:ea typeface="Manrope"/>
                <a:cs typeface="Manrope"/>
                <a:sym typeface="Manrope"/>
              </a:rPr>
              <a:t> </a:t>
            </a:r>
            <a:endParaRPr sz="800">
              <a:solidFill>
                <a:srgbClr val="434343"/>
              </a:solidFill>
              <a:latin typeface="Manrope"/>
              <a:ea typeface="Manrope"/>
              <a:cs typeface="Manrope"/>
              <a:sym typeface="Manrope"/>
            </a:endParaRPr>
          </a:p>
        </p:txBody>
      </p:sp>
      <p:pic>
        <p:nvPicPr>
          <p:cNvPr id="120" name="Google Shape;120;p20"/>
          <p:cNvPicPr preferRelativeResize="0"/>
          <p:nvPr/>
        </p:nvPicPr>
        <p:blipFill>
          <a:blip r:embed="rId5">
            <a:alphaModFix/>
          </a:blip>
          <a:stretch>
            <a:fillRect/>
          </a:stretch>
        </p:blipFill>
        <p:spPr>
          <a:xfrm>
            <a:off x="8368500" y="159750"/>
            <a:ext cx="618351" cy="618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